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20"/>
  </p:notesMasterIdLst>
  <p:handoutMasterIdLst>
    <p:handoutMasterId r:id="rId21"/>
  </p:handoutMasterIdLst>
  <p:sldIdLst>
    <p:sldId id="301" r:id="rId2"/>
    <p:sldId id="576" r:id="rId3"/>
    <p:sldId id="537" r:id="rId4"/>
    <p:sldId id="533" r:id="rId5"/>
    <p:sldId id="583" r:id="rId6"/>
    <p:sldId id="584" r:id="rId7"/>
    <p:sldId id="586" r:id="rId8"/>
    <p:sldId id="574" r:id="rId9"/>
    <p:sldId id="577" r:id="rId10"/>
    <p:sldId id="570" r:id="rId11"/>
    <p:sldId id="578" r:id="rId12"/>
    <p:sldId id="579" r:id="rId13"/>
    <p:sldId id="572" r:id="rId14"/>
    <p:sldId id="571" r:id="rId15"/>
    <p:sldId id="580" r:id="rId16"/>
    <p:sldId id="581" r:id="rId17"/>
    <p:sldId id="527" r:id="rId18"/>
    <p:sldId id="569" r:id="rId1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800"/>
    <a:srgbClr val="008000"/>
    <a:srgbClr val="005492"/>
    <a:srgbClr val="800000"/>
    <a:srgbClr val="8000FF"/>
    <a:srgbClr val="FF8000"/>
    <a:srgbClr val="0000FF"/>
    <a:srgbClr val="333333"/>
    <a:srgbClr val="CCCCCC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76" autoAdjust="0"/>
    <p:restoredTop sz="99544" autoAdjust="0"/>
  </p:normalViewPr>
  <p:slideViewPr>
    <p:cSldViewPr>
      <p:cViewPr varScale="1">
        <p:scale>
          <a:sx n="135" d="100"/>
          <a:sy n="135" d="100"/>
        </p:scale>
        <p:origin x="-848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5" d="100"/>
        <a:sy n="65" d="100"/>
      </p:scale>
      <p:origin x="0" y="10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ea typeface="ＭＳ Ｐゴシック" pitchFamily="36" charset="-128"/>
              </a:defRPr>
            </a:lvl1pPr>
          </a:lstStyle>
          <a:p>
            <a:pPr>
              <a:defRPr/>
            </a:pPr>
            <a:fld id="{8B0D1115-0BD7-43B3-87B0-5F3F4525D1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182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42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ea typeface="ＭＳ Ｐゴシック" pitchFamily="36" charset="-128"/>
              </a:defRPr>
            </a:lvl1pPr>
          </a:lstStyle>
          <a:p>
            <a:pPr>
              <a:defRPr/>
            </a:pPr>
            <a:fld id="{BAB325D8-699D-41E8-B584-C17AD426E4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264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9pPr>
          </a:lstStyle>
          <a:p>
            <a:fld id="{3527FB1A-09BE-4AFC-AD3E-D371D4DE30D1}" type="slidenum">
              <a:rPr lang="en-US" sz="1200">
                <a:ea typeface="ＭＳ Ｐゴシック" pitchFamily="36" charset="-128"/>
              </a:rPr>
              <a:pPr/>
              <a:t>1</a:t>
            </a:fld>
            <a:endParaRPr lang="en-US" sz="1200">
              <a:ea typeface="ＭＳ Ｐゴシック" pitchFamily="36" charset="-128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>
              <a:ea typeface="ＭＳ Ｐゴシック" pitchFamily="36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JQ1</a:t>
            </a:r>
            <a:r>
              <a:rPr lang="en-US" baseline="0" dirty="0" smtClean="0"/>
              <a:t> (BRD4, acetylated histones) and MEK (inhibitor)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AB325D8-699D-41E8-B584-C17AD426E479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443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Add</a:t>
            </a:r>
            <a:r>
              <a:rPr lang="en-US" baseline="0" dirty="0" smtClean="0"/>
              <a:t> Ed and </a:t>
            </a:r>
            <a:r>
              <a:rPr lang="en-US" baseline="0" dirty="0" err="1" smtClean="0"/>
              <a:t>Rileen</a:t>
            </a:r>
            <a:endParaRPr lang="en-US" baseline="0" smtClean="0"/>
          </a:p>
          <a:p>
            <a:pPr marL="171450" indent="-171450">
              <a:buFont typeface="Arial" charset="0"/>
              <a:buChar char="•"/>
            </a:pPr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AB325D8-699D-41E8-B584-C17AD426E479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367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1676400"/>
            <a:ext cx="9144000" cy="1676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5" name="AutoShape 8"/>
          <p:cNvSpPr>
            <a:spLocks noChangeArrowheads="1"/>
          </p:cNvSpPr>
          <p:nvPr/>
        </p:nvSpPr>
        <p:spPr bwMode="auto">
          <a:xfrm>
            <a:off x="0" y="1752600"/>
            <a:ext cx="6858000" cy="1524000"/>
          </a:xfrm>
          <a:prstGeom prst="roundRect">
            <a:avLst>
              <a:gd name="adj" fmla="val 16667"/>
            </a:avLst>
          </a:prstGeom>
          <a:solidFill>
            <a:srgbClr val="005492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6" name="AutoShape 9"/>
          <p:cNvSpPr>
            <a:spLocks noChangeArrowheads="1"/>
          </p:cNvSpPr>
          <p:nvPr/>
        </p:nvSpPr>
        <p:spPr bwMode="auto">
          <a:xfrm>
            <a:off x="6934200" y="1752600"/>
            <a:ext cx="2438400" cy="1524000"/>
          </a:xfrm>
          <a:prstGeom prst="roundRect">
            <a:avLst>
              <a:gd name="adj" fmla="val 16667"/>
            </a:avLst>
          </a:prstGeom>
          <a:solidFill>
            <a:srgbClr val="333333">
              <a:alpha val="25000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9" name="Rectangle 17"/>
          <p:cNvSpPr>
            <a:spLocks noChangeArrowheads="1"/>
          </p:cNvSpPr>
          <p:nvPr/>
        </p:nvSpPr>
        <p:spPr bwMode="auto">
          <a:xfrm>
            <a:off x="7543800" y="1752600"/>
            <a:ext cx="1600200" cy="1524000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0" y="1752600"/>
            <a:ext cx="990600" cy="1524000"/>
          </a:xfrm>
          <a:prstGeom prst="rect">
            <a:avLst/>
          </a:prstGeom>
          <a:solidFill>
            <a:srgbClr val="005492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8600" y="3657600"/>
            <a:ext cx="6400800" cy="1752600"/>
          </a:xfrm>
        </p:spPr>
        <p:txBody>
          <a:bodyPr/>
          <a:lstStyle>
            <a:lvl1pPr marL="0" indent="0">
              <a:buFontTx/>
              <a:buNone/>
              <a:defRPr sz="24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806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" y="1943100"/>
            <a:ext cx="6705600" cy="1143000"/>
          </a:xfrm>
        </p:spPr>
        <p:txBody>
          <a:bodyPr anchor="ctr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010400" y="2514600"/>
            <a:ext cx="2286000" cy="457200"/>
          </a:xfrm>
        </p:spPr>
        <p:txBody>
          <a:bodyPr anchor="t"/>
          <a:lstStyle>
            <a:lvl1pPr algn="ctr">
              <a:defRPr sz="1800" smtClean="0">
                <a:solidFill>
                  <a:srgbClr val="333333"/>
                </a:solidFill>
                <a:latin typeface="Arial" charset="0"/>
              </a:defRPr>
            </a:lvl1pPr>
          </a:lstStyle>
          <a:p>
            <a:pPr>
              <a:defRPr/>
            </a:pPr>
            <a:fld id="{6D028821-352C-4AB6-A0E4-47732AA734FC}" type="datetime1">
              <a:rPr lang="en-US" smtClean="0"/>
              <a:t>7/27/15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868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9BE3069-B175-4997-9756-CC8726A398F1}" type="datetime1">
              <a:rPr lang="en-US" smtClean="0"/>
              <a:t>7/27/15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77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0"/>
            <a:ext cx="2286000" cy="6324600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705600" cy="6324600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6C93A8F-C8DD-442D-9EEC-CFEE6D4A96CC}" type="datetime1">
              <a:rPr lang="en-US" smtClean="0"/>
              <a:t>7/27/15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156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371600"/>
            <a:ext cx="4305300" cy="49530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0100" y="1371600"/>
            <a:ext cx="4305300" cy="49530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62C9274-61D5-42F6-992B-FED620D9DB14}" type="datetime1">
              <a:rPr lang="en-US" smtClean="0"/>
              <a:t>7/27/15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777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371600"/>
            <a:ext cx="8763000" cy="24003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924300"/>
            <a:ext cx="8763000" cy="24003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2F4D72F-4082-4FFE-BF8E-96F06D0F1D2F}" type="datetime1">
              <a:rPr lang="en-US" smtClean="0"/>
              <a:t>7/27/15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63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52400" y="1371600"/>
            <a:ext cx="8763000" cy="24003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400" y="3924300"/>
            <a:ext cx="8763000" cy="24003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F43491B-E8AC-440F-ADEF-6422E6CBA26B}" type="datetime1">
              <a:rPr lang="en-US" smtClean="0"/>
              <a:t>7/27/15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73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1DD4A03-2ACC-45B7-8B3B-018D5F6C533E}" type="datetime1">
              <a:rPr lang="en-US" smtClean="0"/>
              <a:t>7/27/15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25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417B602-48A6-425B-B351-808150537AEE}" type="datetime1">
              <a:rPr lang="en-US" smtClean="0"/>
              <a:t>7/27/15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73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371600"/>
            <a:ext cx="43053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3053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7F3172B-3621-44DC-8A34-F740EDE6917F}" type="datetime1">
              <a:rPr lang="en-US" smtClean="0"/>
              <a:t>7/27/15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104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F7A178D-AFE0-457A-9990-2D3B07823FA0}" type="datetime1">
              <a:rPr lang="en-US" smtClean="0"/>
              <a:t>7/27/15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03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E20481A-9009-474B-8F22-F4BE920DC70F}" type="datetime1">
              <a:rPr lang="en-US" smtClean="0"/>
              <a:t>7/27/15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425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6787C9E-B593-463C-865C-835F6B8DB2AD}" type="datetime1">
              <a:rPr lang="en-US" smtClean="0"/>
              <a:t>7/27/15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20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DCCA9DD-8FF5-4A5E-A997-40F452A5E518}" type="datetime1">
              <a:rPr lang="en-US" smtClean="0"/>
              <a:t>7/27/15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567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A0FC2B2-5383-4CA9-AF9D-5A3D93B603EA}" type="datetime1">
              <a:rPr lang="en-US" smtClean="0"/>
              <a:t>7/27/15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099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53" name="Rectangle 13"/>
          <p:cNvSpPr>
            <a:spLocks noChangeArrowheads="1"/>
          </p:cNvSpPr>
          <p:nvPr/>
        </p:nvSpPr>
        <p:spPr bwMode="auto">
          <a:xfrm>
            <a:off x="0" y="6515100"/>
            <a:ext cx="9144000" cy="342900"/>
          </a:xfrm>
          <a:prstGeom prst="rect">
            <a:avLst/>
          </a:prstGeom>
          <a:solidFill>
            <a:srgbClr val="005492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371600"/>
            <a:ext cx="8763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870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2390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chemeClr val="bg1"/>
                </a:solidFill>
                <a:latin typeface="Helvetica" pitchFamily="36" charset="0"/>
              </a:defRPr>
            </a:lvl1pPr>
          </a:lstStyle>
          <a:p>
            <a:pPr>
              <a:defRPr/>
            </a:pPr>
            <a:fld id="{4DFB017D-58F7-4875-B095-CB68B1F4D2DA}" type="datetime1">
              <a:rPr lang="en-US" smtClean="0"/>
              <a:t>7/27/15</a:t>
            </a:fld>
            <a:endParaRPr lang="en-US"/>
          </a:p>
        </p:txBody>
      </p:sp>
      <p:sp>
        <p:nvSpPr>
          <p:cNvPr id="870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0" y="6400800"/>
            <a:ext cx="533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bg1"/>
                </a:solidFill>
                <a:latin typeface="Helvetica" charset="0"/>
                <a:ea typeface="Osaka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7048" name="Rectangle 8"/>
          <p:cNvSpPr>
            <a:spLocks noChangeArrowheads="1"/>
          </p:cNvSpPr>
          <p:nvPr/>
        </p:nvSpPr>
        <p:spPr bwMode="auto">
          <a:xfrm>
            <a:off x="0" y="0"/>
            <a:ext cx="9144000" cy="1219200"/>
          </a:xfrm>
          <a:prstGeom prst="rect">
            <a:avLst/>
          </a:prstGeom>
          <a:solidFill>
            <a:srgbClr val="005492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103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5346700" y="6524625"/>
            <a:ext cx="19992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dirty="0" smtClean="0">
                <a:solidFill>
                  <a:schemeClr val="bg1"/>
                </a:solidFill>
                <a:ea typeface="ＭＳ Ｐゴシック" charset="-128"/>
              </a:rPr>
              <a:t>lunaa@cbio.mskcc.org</a:t>
            </a:r>
            <a:endParaRPr lang="en-US" sz="1400" dirty="0">
              <a:solidFill>
                <a:schemeClr val="bg1"/>
              </a:solidFill>
              <a:ea typeface="ＭＳ Ｐゴシック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8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  <p:sldLayoutId id="2147484285" r:id="rId8"/>
    <p:sldLayoutId id="2147484286" r:id="rId9"/>
    <p:sldLayoutId id="2147484287" r:id="rId10"/>
    <p:sldLayoutId id="2147484288" r:id="rId11"/>
    <p:sldLayoutId id="2147484289" r:id="rId12"/>
    <p:sldLayoutId id="2147484290" r:id="rId13"/>
    <p:sldLayoutId id="2147484291" r:id="rId14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943100"/>
            <a:ext cx="6629400" cy="1143000"/>
          </a:xfrm>
        </p:spPr>
        <p:txBody>
          <a:bodyPr/>
          <a:lstStyle/>
          <a:p>
            <a:r>
              <a:rPr lang="en-US" sz="2400" dirty="0" smtClean="0"/>
              <a:t>BioPAX/Pathway Commons Software Ecosystem</a:t>
            </a:r>
            <a:endParaRPr lang="en-US" sz="2400" dirty="0"/>
          </a:p>
        </p:txBody>
      </p:sp>
      <p:sp>
        <p:nvSpPr>
          <p:cNvPr id="16387" name="Date Placeholder 4"/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Osaka" pitchFamily="36" charset="-128"/>
              </a:defRPr>
            </a:lvl9pPr>
          </a:lstStyle>
          <a:p>
            <a:fld id="{E167A302-90E4-4E40-B3C2-7163990E4EE9}" type="datetime1">
              <a:rPr lang="en-US" sz="1800" smtClean="0">
                <a:solidFill>
                  <a:srgbClr val="333333"/>
                </a:solidFill>
              </a:rPr>
              <a:t>7/27/15</a:t>
            </a:fld>
            <a:endParaRPr lang="en-US" sz="1800" dirty="0">
              <a:solidFill>
                <a:srgbClr val="333333"/>
              </a:solidFill>
            </a:endParaRPr>
          </a:p>
        </p:txBody>
      </p:sp>
      <p:sp>
        <p:nvSpPr>
          <p:cNvPr id="16388" name="Rectangle 5"/>
          <p:cNvSpPr>
            <a:spLocks noChangeArrowheads="1"/>
          </p:cNvSpPr>
          <p:nvPr/>
        </p:nvSpPr>
        <p:spPr bwMode="auto">
          <a:xfrm>
            <a:off x="7656513" y="2133600"/>
            <a:ext cx="10175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800">
                <a:solidFill>
                  <a:srgbClr val="333333"/>
                </a:solidFill>
                <a:ea typeface="ＭＳ Ｐゴシック" pitchFamily="36" charset="-128"/>
              </a:rPr>
              <a:t>MSKCC</a:t>
            </a:r>
            <a:endParaRPr lang="en-US">
              <a:ea typeface="ＭＳ Ｐゴシック" pitchFamily="36" charset="-128"/>
            </a:endParaRPr>
          </a:p>
        </p:txBody>
      </p:sp>
      <p:sp>
        <p:nvSpPr>
          <p:cNvPr id="1638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8600" y="3657600"/>
            <a:ext cx="6477000" cy="1752600"/>
          </a:xfrm>
        </p:spPr>
        <p:txBody>
          <a:bodyPr/>
          <a:lstStyle/>
          <a:p>
            <a:pPr eaLnBrk="1" hangingPunct="1"/>
            <a:r>
              <a:rPr lang="en-US" sz="2000" dirty="0" err="1" smtClean="0"/>
              <a:t>Augustin</a:t>
            </a:r>
            <a:r>
              <a:rPr lang="en-US" sz="2000" dirty="0" smtClean="0"/>
              <a:t> Luna</a:t>
            </a:r>
          </a:p>
          <a:p>
            <a:pPr eaLnBrk="1" hangingPunct="1"/>
            <a:r>
              <a:rPr lang="en-US" sz="2000" dirty="0" err="1" smtClean="0"/>
              <a:t>lunaa@cbio.mskcc.org</a:t>
            </a:r>
            <a:endParaRPr lang="en-US" sz="2000" dirty="0" smtClean="0"/>
          </a:p>
          <a:p>
            <a:pPr eaLnBrk="1" hangingPunct="1"/>
            <a:endParaRPr lang="en-US" sz="2000" dirty="0" smtClean="0"/>
          </a:p>
        </p:txBody>
      </p:sp>
      <p:pic>
        <p:nvPicPr>
          <p:cNvPr id="16391" name="Picture 7" descr="C:\Users\cannin\Downloads\cbio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6324600"/>
            <a:ext cx="3286125" cy="42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Systems Biology Graphical Notation (SBGN) and </a:t>
            </a:r>
            <a:r>
              <a:rPr lang="en-US" dirty="0" err="1" smtClean="0"/>
              <a:t>SBGNViz.js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39000" y="7696200"/>
            <a:ext cx="881177" cy="211482"/>
          </a:xfrm>
        </p:spPr>
        <p:txBody>
          <a:bodyPr/>
          <a:lstStyle/>
          <a:p>
            <a:pPr>
              <a:defRPr/>
            </a:pPr>
            <a:fld id="{8108F6B6-C978-437F-A6FE-80D32DFF9655}" type="datetime1">
              <a:rPr lang="en-US" smtClean="0"/>
              <a:t>7/27/15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6172200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 smtClean="0"/>
              <a:t>SBGNViz</a:t>
            </a:r>
            <a:r>
              <a:rPr lang="en-US" sz="1600" dirty="0" smtClean="0"/>
              <a:t> (</a:t>
            </a:r>
            <a:r>
              <a:rPr lang="en-US" sz="1600" dirty="0" err="1" smtClean="0"/>
              <a:t>Ugur</a:t>
            </a:r>
            <a:r>
              <a:rPr lang="en-US" sz="1600" dirty="0" smtClean="0"/>
              <a:t> </a:t>
            </a:r>
            <a:r>
              <a:rPr lang="en-US" sz="1600" dirty="0" err="1" smtClean="0"/>
              <a:t>Dogrusoz</a:t>
            </a:r>
            <a:r>
              <a:rPr lang="en-US" sz="1600" dirty="0"/>
              <a:t> and </a:t>
            </a:r>
            <a:r>
              <a:rPr lang="en-US" sz="1600" dirty="0" err="1" smtClean="0"/>
              <a:t>Onur</a:t>
            </a:r>
            <a:r>
              <a:rPr lang="en-US" sz="1600" dirty="0" smtClean="0"/>
              <a:t> Sumer)</a:t>
            </a:r>
            <a:endParaRPr lang="en-US" sz="1600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52400" y="1371600"/>
            <a:ext cx="8839200" cy="1066800"/>
          </a:xfrm>
        </p:spPr>
        <p:txBody>
          <a:bodyPr/>
          <a:lstStyle/>
          <a:p>
            <a:r>
              <a:rPr lang="en-US" sz="2000" dirty="0" err="1" smtClean="0"/>
              <a:t>Cytoscape.js</a:t>
            </a:r>
            <a:r>
              <a:rPr lang="en-US" sz="2000" dirty="0" smtClean="0"/>
              <a:t> lacks features for detailed network views </a:t>
            </a:r>
          </a:p>
          <a:p>
            <a:r>
              <a:rPr lang="en-US" sz="2000" dirty="0" err="1" smtClean="0"/>
              <a:t>SBGNViz</a:t>
            </a:r>
            <a:r>
              <a:rPr lang="en-US" sz="2000" dirty="0" smtClean="0"/>
              <a:t> adds these features with SBGN support</a:t>
            </a:r>
          </a:p>
        </p:txBody>
      </p:sp>
      <p:pic>
        <p:nvPicPr>
          <p:cNvPr id="8" name="Content Placeholder 4" descr="Screen Shot 2015-02-12 at 1.01.17 PM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83" t="11751" r="18710" b="15601"/>
          <a:stretch/>
        </p:blipFill>
        <p:spPr>
          <a:xfrm>
            <a:off x="1752600" y="2452345"/>
            <a:ext cx="5181600" cy="3777709"/>
          </a:xfrm>
        </p:spPr>
      </p:pic>
    </p:spTree>
    <p:extLst>
      <p:ext uri="{BB962C8B-B14F-4D97-AF65-F5344CB8AC3E}">
        <p14:creationId xmlns:p14="http://schemas.microsoft.com/office/powerpoint/2010/main" val="402091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EnzymePortal</a:t>
            </a:r>
            <a:r>
              <a:rPr lang="en-US" dirty="0" smtClean="0"/>
              <a:t> Mockup</a:t>
            </a:r>
            <a:endParaRPr lang="en-US" dirty="0"/>
          </a:p>
        </p:txBody>
      </p:sp>
      <p:pic>
        <p:nvPicPr>
          <p:cNvPr id="5" name="Content Placeholder 4" descr="enzymePorta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91" r="-9891"/>
          <a:stretch>
            <a:fillRect/>
          </a:stretch>
        </p:blipFill>
        <p:spPr>
          <a:xfrm>
            <a:off x="152400" y="1295400"/>
            <a:ext cx="8763000" cy="49530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08F6B6-C978-437F-A6FE-80D32DFF9655}" type="datetime1">
              <a:rPr lang="en-US" smtClean="0"/>
              <a:t>7/27/15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771095" y="1304126"/>
            <a:ext cx="294831" cy="515980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 rot="5400000">
            <a:off x="4677186" y="2534330"/>
            <a:ext cx="102065" cy="7621054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6172200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/>
            <a:r>
              <a:rPr lang="en-US" sz="1600" dirty="0" smtClean="0"/>
              <a:t>Mockup by </a:t>
            </a:r>
            <a:r>
              <a:rPr lang="en-US" sz="1600" dirty="0" err="1" smtClean="0"/>
              <a:t>Arman</a:t>
            </a:r>
            <a:r>
              <a:rPr lang="en-US" sz="1600" dirty="0" smtClean="0"/>
              <a:t> </a:t>
            </a:r>
            <a:r>
              <a:rPr lang="en-US" sz="1600" dirty="0" err="1" smtClean="0"/>
              <a:t>Aksoy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63560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UniProt</a:t>
            </a:r>
            <a:r>
              <a:rPr lang="en-US" dirty="0" smtClean="0"/>
              <a:t> Mockup</a:t>
            </a:r>
            <a:endParaRPr lang="en-US" dirty="0"/>
          </a:p>
        </p:txBody>
      </p:sp>
      <p:pic>
        <p:nvPicPr>
          <p:cNvPr id="5" name="Content Placeholder 4" descr="Screen Shot 2015-02-11 at 11.00.31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6" t="11689" r="9755" b="13214"/>
          <a:stretch/>
        </p:blipFill>
        <p:spPr>
          <a:xfrm>
            <a:off x="521624" y="1219200"/>
            <a:ext cx="7860376" cy="496789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08F6B6-C978-437F-A6FE-80D32DFF9655}" type="datetime1">
              <a:rPr lang="en-US" smtClean="0"/>
              <a:t>7/27/15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6172200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/>
            <a:r>
              <a:rPr lang="en-US" sz="1600" dirty="0" smtClean="0"/>
              <a:t>Mockup by </a:t>
            </a:r>
            <a:r>
              <a:rPr lang="en-US" sz="1600" dirty="0" err="1" smtClean="0"/>
              <a:t>Arman</a:t>
            </a:r>
            <a:r>
              <a:rPr lang="en-US" sz="1600" dirty="0" smtClean="0"/>
              <a:t> </a:t>
            </a:r>
            <a:r>
              <a:rPr lang="en-US" sz="1600" dirty="0" err="1" smtClean="0"/>
              <a:t>Aksoy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81025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err="1" smtClean="0"/>
              <a:t>NetBox</a:t>
            </a:r>
            <a:r>
              <a:rPr lang="en-US" sz="2800" dirty="0"/>
              <a:t>: Identification of Genes and Functional Modules Involved in Disease Processes and Progression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5" name="Content Placeholder 4" descr="journal.pone.0008918.g00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573" r="-26573"/>
          <a:stretch>
            <a:fillRect/>
          </a:stretch>
        </p:blipFill>
        <p:spPr>
          <a:xfrm>
            <a:off x="152400" y="1295400"/>
            <a:ext cx="8763000" cy="49530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1DD4A03-2ACC-45B7-8B3B-018D5F6C533E}" type="datetime1">
              <a:rPr lang="en-US" smtClean="0"/>
              <a:t>7/27/15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6172200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/>
            <a:r>
              <a:rPr lang="en-US" sz="1600" dirty="0" err="1" smtClean="0"/>
              <a:t>Cerami</a:t>
            </a:r>
            <a:r>
              <a:rPr lang="en-US" sz="1600" dirty="0" smtClean="0"/>
              <a:t> E, </a:t>
            </a:r>
            <a:r>
              <a:rPr lang="en-US" sz="1600" dirty="0"/>
              <a:t>et al., (2010), </a:t>
            </a:r>
            <a:r>
              <a:rPr lang="en-US" sz="1600" dirty="0" err="1"/>
              <a:t>PLoS</a:t>
            </a:r>
            <a:r>
              <a:rPr lang="en-US" sz="1600" dirty="0"/>
              <a:t> ONE</a:t>
            </a:r>
          </a:p>
        </p:txBody>
      </p:sp>
    </p:spTree>
    <p:extLst>
      <p:ext uri="{BB962C8B-B14F-4D97-AF65-F5344CB8AC3E}">
        <p14:creationId xmlns:p14="http://schemas.microsoft.com/office/powerpoint/2010/main" val="831482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Perturbation Biology: Analyzing Drug Response Using </a:t>
            </a:r>
            <a:r>
              <a:rPr lang="en-US" sz="2400" dirty="0"/>
              <a:t>De Novo Network </a:t>
            </a:r>
            <a:r>
              <a:rPr lang="en-US" sz="2400" dirty="0" smtClean="0"/>
              <a:t>Re-constructions </a:t>
            </a:r>
            <a:r>
              <a:rPr lang="en-US" sz="2400" dirty="0"/>
              <a:t>Augmented with Prior Knowledge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7F3172B-3621-44DC-8A34-F740EDE6917F}" type="datetime1">
              <a:rPr lang="en-US" smtClean="0"/>
              <a:t>7/27/15</a:t>
            </a:fld>
            <a:endParaRPr lang="en-US"/>
          </a:p>
        </p:txBody>
      </p:sp>
      <p:pic>
        <p:nvPicPr>
          <p:cNvPr id="8" name="Content Placeholder 7" descr="method5.pn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733" r="-6733"/>
          <a:stretch>
            <a:fillRect/>
          </a:stretch>
        </p:blipFill>
        <p:spPr>
          <a:xfrm>
            <a:off x="152400" y="1219200"/>
            <a:ext cx="8763000" cy="4953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172200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/>
            <a:r>
              <a:rPr lang="nb-NO" sz="1600" dirty="0" err="1"/>
              <a:t>Molinelli</a:t>
            </a:r>
            <a:r>
              <a:rPr lang="nb-NO" sz="1600" dirty="0"/>
              <a:t>, EJ, (2013), </a:t>
            </a:r>
            <a:r>
              <a:rPr lang="nb-NO" sz="1600" dirty="0" err="1"/>
              <a:t>PLoS</a:t>
            </a:r>
            <a:r>
              <a:rPr lang="nb-NO" sz="1600" dirty="0"/>
              <a:t> Comp </a:t>
            </a:r>
            <a:r>
              <a:rPr lang="nb-NO" sz="1600" dirty="0" err="1" smtClean="0"/>
              <a:t>Bio</a:t>
            </a:r>
            <a:r>
              <a:rPr lang="nb-NO" sz="1600" dirty="0" smtClean="0"/>
              <a:t>; </a:t>
            </a:r>
            <a:r>
              <a:rPr lang="nb-NO" sz="1600" dirty="0" err="1" smtClean="0"/>
              <a:t>Korkut</a:t>
            </a:r>
            <a:r>
              <a:rPr lang="nb-NO" sz="1600" dirty="0"/>
              <a:t> </a:t>
            </a:r>
            <a:r>
              <a:rPr lang="nb-NO" sz="1600" dirty="0" smtClean="0"/>
              <a:t>A. (2015), </a:t>
            </a:r>
            <a:r>
              <a:rPr lang="nb-NO" sz="1600" dirty="0" err="1" smtClean="0"/>
              <a:t>eLife</a:t>
            </a:r>
            <a:r>
              <a:rPr lang="nb-NO" sz="1600" dirty="0" smtClean="0"/>
              <a:t>.</a:t>
            </a:r>
            <a:endParaRPr lang="nb-NO" sz="1600" dirty="0"/>
          </a:p>
        </p:txBody>
      </p:sp>
    </p:spTree>
    <p:extLst>
      <p:ext uri="{BB962C8B-B14F-4D97-AF65-F5344CB8AC3E}">
        <p14:creationId xmlns:p14="http://schemas.microsoft.com/office/powerpoint/2010/main" val="1141868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Identifying Interactions in Agreement with Experimental Data</a:t>
            </a:r>
            <a:endParaRPr lang="en-US" dirty="0"/>
          </a:p>
        </p:txBody>
      </p:sp>
      <p:pic>
        <p:nvPicPr>
          <p:cNvPr id="8" name="Content Placeholder 7" descr="ovcar3_ovcar4_difdif_sig_CHIB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" t="470" r="39667" b="22601"/>
          <a:stretch/>
        </p:blipFill>
        <p:spPr>
          <a:xfrm>
            <a:off x="2149520" y="1236087"/>
            <a:ext cx="4632280" cy="4434547"/>
          </a:xfr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33D074D-998B-4595-BBF8-4927D3243F0F}" type="datetime1">
              <a:rPr lang="en-US" smtClean="0"/>
              <a:t>7/27/15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2056" y="5710535"/>
            <a:ext cx="9030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Protein Abundance: Red: Increase, Blue: Decrease (either comparing </a:t>
            </a:r>
            <a:r>
              <a:rPr lang="en-US" sz="1200" dirty="0" smtClean="0"/>
              <a:t>2 cell </a:t>
            </a:r>
            <a:r>
              <a:rPr lang="en-US" sz="1200" dirty="0"/>
              <a:t>lines or doses)</a:t>
            </a:r>
          </a:p>
          <a:p>
            <a:r>
              <a:rPr lang="en-US" sz="1200" dirty="0"/>
              <a:t>Interactions (Solid): </a:t>
            </a:r>
            <a:r>
              <a:rPr lang="en-US" sz="1200" dirty="0" smtClean="0"/>
              <a:t>Phosphorylates; </a:t>
            </a:r>
            <a:r>
              <a:rPr lang="en-US" sz="1200" dirty="0"/>
              <a:t>(Dashed): Red: Down-Regulates Expression, </a:t>
            </a:r>
            <a:r>
              <a:rPr lang="en-US" sz="1200" dirty="0" smtClean="0"/>
              <a:t>Green: Up</a:t>
            </a:r>
            <a:r>
              <a:rPr lang="en-US" sz="1200" dirty="0"/>
              <a:t>-Regulates </a:t>
            </a:r>
            <a:r>
              <a:rPr lang="en-US" sz="1200" dirty="0" smtClean="0"/>
              <a:t>Expression</a:t>
            </a:r>
            <a:endParaRPr 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6172200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/>
            <a:r>
              <a:rPr lang="nb-NO" sz="1600" dirty="0"/>
              <a:t>Babur, </a:t>
            </a:r>
            <a:r>
              <a:rPr lang="nb-NO" sz="1600" dirty="0" err="1"/>
              <a:t>Ö</a:t>
            </a:r>
            <a:r>
              <a:rPr lang="nb-NO" sz="1600" dirty="0"/>
              <a:t>, et al. in </a:t>
            </a:r>
            <a:r>
              <a:rPr lang="nb-NO" sz="1600" dirty="0" err="1"/>
              <a:t>preparation</a:t>
            </a:r>
            <a:endParaRPr lang="nb-NO" sz="1600" dirty="0"/>
          </a:p>
        </p:txBody>
      </p:sp>
    </p:spTree>
    <p:extLst>
      <p:ext uri="{BB962C8B-B14F-4D97-AF65-F5344CB8AC3E}">
        <p14:creationId xmlns:p14="http://schemas.microsoft.com/office/powerpoint/2010/main" val="2982322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Mutually Exclusive Alterations in Pathways for Particular Cancers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6399" t="2041" r="416" b="2562"/>
          <a:stretch/>
        </p:blipFill>
        <p:spPr>
          <a:xfrm>
            <a:off x="1441223" y="1598969"/>
            <a:ext cx="6261554" cy="201025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08F6B6-C978-437F-A6FE-80D32DFF9655}" type="datetime1">
              <a:rPr lang="en-US" smtClean="0"/>
              <a:t>7/27/15</a:t>
            </a:fld>
            <a:endParaRPr lang="en-US" dirty="0"/>
          </a:p>
        </p:txBody>
      </p:sp>
      <p:pic>
        <p:nvPicPr>
          <p:cNvPr id="6" name="Content Placeholder 4"/>
          <p:cNvPicPr>
            <a:picLocks noChangeAspect="1"/>
          </p:cNvPicPr>
          <p:nvPr/>
        </p:nvPicPr>
        <p:blipFill rotWithShape="1">
          <a:blip r:embed="rId2"/>
          <a:srcRect l="117" t="2042" r="55729" b="3244"/>
          <a:stretch/>
        </p:blipFill>
        <p:spPr bwMode="auto">
          <a:xfrm>
            <a:off x="2027849" y="4161856"/>
            <a:ext cx="5063711" cy="1944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6172200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/>
            <a:r>
              <a:rPr lang="nb-NO" sz="1600" dirty="0"/>
              <a:t>Babur, </a:t>
            </a:r>
            <a:r>
              <a:rPr lang="nb-NO" sz="1600" dirty="0" err="1"/>
              <a:t>Ö</a:t>
            </a:r>
            <a:r>
              <a:rPr lang="nb-NO" sz="1600" dirty="0"/>
              <a:t>, et al. (2015), </a:t>
            </a:r>
            <a:r>
              <a:rPr lang="nb-NO" sz="1600" dirty="0" err="1"/>
              <a:t>Genome</a:t>
            </a:r>
            <a:r>
              <a:rPr lang="nb-NO" sz="1600" dirty="0"/>
              <a:t> </a:t>
            </a:r>
            <a:r>
              <a:rPr lang="nb-NO" sz="1600" dirty="0" err="1"/>
              <a:t>Biology</a:t>
            </a:r>
            <a:r>
              <a:rPr lang="nb-NO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9766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1800" dirty="0" smtClean="0"/>
              <a:t>MSKCC</a:t>
            </a:r>
          </a:p>
          <a:p>
            <a:pPr lvl="1"/>
            <a:r>
              <a:rPr lang="en-US" sz="1600" dirty="0" err="1" smtClean="0"/>
              <a:t>Arman</a:t>
            </a:r>
            <a:r>
              <a:rPr lang="en-US" sz="1600" dirty="0" smtClean="0"/>
              <a:t> </a:t>
            </a:r>
            <a:r>
              <a:rPr lang="en-US" sz="1600" dirty="0" err="1" smtClean="0"/>
              <a:t>Aksoy</a:t>
            </a:r>
            <a:endParaRPr lang="en-US" sz="1600" dirty="0" smtClean="0"/>
          </a:p>
          <a:p>
            <a:pPr lvl="1"/>
            <a:r>
              <a:rPr lang="en-US" sz="1600" dirty="0" err="1" smtClean="0"/>
              <a:t>Ozgun</a:t>
            </a:r>
            <a:r>
              <a:rPr lang="en-US" sz="1600" dirty="0" smtClean="0"/>
              <a:t> Babur</a:t>
            </a:r>
          </a:p>
          <a:p>
            <a:pPr lvl="1"/>
            <a:r>
              <a:rPr lang="en-US" sz="1600" dirty="0" err="1"/>
              <a:t>Emek</a:t>
            </a:r>
            <a:r>
              <a:rPr lang="en-US" sz="1600" dirty="0"/>
              <a:t> </a:t>
            </a:r>
            <a:r>
              <a:rPr lang="en-US" sz="1600" dirty="0" err="1" smtClean="0"/>
              <a:t>Demir</a:t>
            </a:r>
            <a:endParaRPr lang="en-US" sz="1600" dirty="0" smtClean="0"/>
          </a:p>
          <a:p>
            <a:pPr lvl="1"/>
            <a:r>
              <a:rPr lang="en-US" sz="1600" dirty="0" err="1" smtClean="0"/>
              <a:t>Onur</a:t>
            </a:r>
            <a:r>
              <a:rPr lang="en-US" sz="1600" dirty="0" smtClean="0"/>
              <a:t> Sumer</a:t>
            </a:r>
          </a:p>
          <a:p>
            <a:pPr lvl="1"/>
            <a:r>
              <a:rPr lang="en-US" sz="1600" dirty="0" smtClean="0"/>
              <a:t>Eric </a:t>
            </a:r>
            <a:r>
              <a:rPr lang="en-US" sz="1600" dirty="0" err="1" smtClean="0"/>
              <a:t>Minwei</a:t>
            </a:r>
            <a:r>
              <a:rPr lang="en-US" sz="1600" dirty="0" smtClean="0"/>
              <a:t> </a:t>
            </a:r>
          </a:p>
          <a:p>
            <a:pPr lvl="1"/>
            <a:r>
              <a:rPr lang="en-US" sz="1600" dirty="0" err="1" smtClean="0"/>
              <a:t>Jianjiong</a:t>
            </a:r>
            <a:r>
              <a:rPr lang="en-US" sz="1600" dirty="0" smtClean="0"/>
              <a:t> </a:t>
            </a:r>
            <a:r>
              <a:rPr lang="en-US" sz="1600" dirty="0" err="1" smtClean="0"/>
              <a:t>Gao</a:t>
            </a:r>
            <a:endParaRPr lang="en-US" sz="1600" dirty="0" smtClean="0"/>
          </a:p>
          <a:p>
            <a:pPr lvl="1"/>
            <a:r>
              <a:rPr lang="en-US" sz="1600" dirty="0" err="1"/>
              <a:t>Nikolaus</a:t>
            </a:r>
            <a:r>
              <a:rPr lang="en-US" sz="1600" dirty="0"/>
              <a:t> Schultz</a:t>
            </a:r>
            <a:endParaRPr lang="en-US" sz="1600" dirty="0" smtClean="0"/>
          </a:p>
          <a:p>
            <a:pPr lvl="1"/>
            <a:r>
              <a:rPr lang="en-US" sz="1600" dirty="0" smtClean="0"/>
              <a:t>Chris Sander</a:t>
            </a:r>
          </a:p>
          <a:p>
            <a:r>
              <a:rPr lang="en-US" sz="2000" dirty="0" err="1" smtClean="0"/>
              <a:t>Bilkent</a:t>
            </a:r>
            <a:r>
              <a:rPr lang="en-US" sz="2000" dirty="0" smtClean="0"/>
              <a:t> University</a:t>
            </a:r>
          </a:p>
          <a:p>
            <a:pPr lvl="1"/>
            <a:r>
              <a:rPr lang="en-US" sz="1600" dirty="0" err="1" smtClean="0"/>
              <a:t>Ugur</a:t>
            </a:r>
            <a:r>
              <a:rPr lang="en-US" sz="1600" dirty="0" smtClean="0"/>
              <a:t> </a:t>
            </a:r>
            <a:r>
              <a:rPr lang="en-US" sz="1600" dirty="0" err="1" smtClean="0"/>
              <a:t>Dogrusoz</a:t>
            </a:r>
            <a:r>
              <a:rPr lang="en-US" sz="1600" dirty="0" smtClean="0"/>
              <a:t> </a:t>
            </a:r>
          </a:p>
          <a:p>
            <a:r>
              <a:rPr lang="en-US" sz="2000" dirty="0"/>
              <a:t>University of Toronto</a:t>
            </a:r>
            <a:endParaRPr lang="en-US" sz="2400" dirty="0"/>
          </a:p>
          <a:p>
            <a:pPr lvl="1"/>
            <a:r>
              <a:rPr lang="en-US" sz="1600" dirty="0"/>
              <a:t>Gary Bader </a:t>
            </a:r>
          </a:p>
          <a:p>
            <a:pPr lvl="1"/>
            <a:r>
              <a:rPr lang="en-US" sz="1600" dirty="0"/>
              <a:t>Igor </a:t>
            </a:r>
            <a:r>
              <a:rPr lang="en-US" sz="1600" dirty="0" err="1" smtClean="0"/>
              <a:t>Rodchenkov</a:t>
            </a:r>
            <a:endParaRPr lang="en-US" sz="1600" dirty="0" smtClean="0"/>
          </a:p>
          <a:p>
            <a:pPr lvl="1"/>
            <a:r>
              <a:rPr lang="en-US" sz="1600" dirty="0" smtClean="0"/>
              <a:t>Max Franz</a:t>
            </a:r>
            <a:endParaRPr lang="en-US" sz="1800" dirty="0"/>
          </a:p>
          <a:p>
            <a:endParaRPr lang="en-US" sz="2000" dirty="0" smtClean="0"/>
          </a:p>
          <a:p>
            <a:pPr marL="457200" lvl="1" indent="0">
              <a:buNone/>
            </a:pP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dirty="0" err="1" smtClean="0"/>
              <a:t>Uniprot</a:t>
            </a:r>
            <a:r>
              <a:rPr lang="en-US" sz="1800" dirty="0" smtClean="0"/>
              <a:t>/Enzyme Portal</a:t>
            </a:r>
          </a:p>
          <a:p>
            <a:pPr lvl="1"/>
            <a:r>
              <a:rPr lang="en-US" sz="1600" dirty="0"/>
              <a:t>Maria Martin</a:t>
            </a:r>
          </a:p>
          <a:p>
            <a:pPr lvl="1"/>
            <a:r>
              <a:rPr lang="en-US" sz="1600" dirty="0"/>
              <a:t>Xavier </a:t>
            </a:r>
            <a:r>
              <a:rPr lang="en-US" sz="1600" dirty="0" smtClean="0"/>
              <a:t>Watkins</a:t>
            </a:r>
          </a:p>
          <a:p>
            <a:r>
              <a:rPr lang="en-US" sz="1800" dirty="0" smtClean="0"/>
              <a:t>Bioconductor </a:t>
            </a:r>
          </a:p>
          <a:p>
            <a:pPr lvl="1"/>
            <a:r>
              <a:rPr lang="en-US" sz="1600" dirty="0" smtClean="0"/>
              <a:t>Paul </a:t>
            </a:r>
            <a:r>
              <a:rPr lang="en-US" sz="1600" dirty="0"/>
              <a:t>Shannon</a:t>
            </a:r>
          </a:p>
          <a:p>
            <a:pPr lvl="1"/>
            <a:r>
              <a:rPr lang="en-US" sz="1600" dirty="0"/>
              <a:t>Marc Carlson</a:t>
            </a:r>
          </a:p>
          <a:p>
            <a:endParaRPr lang="en-US" sz="2000" dirty="0" smtClean="0"/>
          </a:p>
        </p:txBody>
      </p:sp>
      <p:sp>
        <p:nvSpPr>
          <p:cNvPr id="2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AE4455-9103-41F8-8DAE-ABF8E7C4EAE8}" type="datetime1">
              <a:rPr lang="en-US" smtClean="0"/>
              <a:t>7/27/15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275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1DD4A03-2ACC-45B7-8B3B-018D5F6C533E}" type="datetime1">
              <a:rPr lang="en-US" smtClean="0"/>
              <a:t>7/27/15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43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BioPAX/Pathway Commons </a:t>
            </a:r>
            <a:br>
              <a:rPr lang="en-US" dirty="0" smtClean="0"/>
            </a:br>
            <a:r>
              <a:rPr lang="en-US" dirty="0" smtClean="0"/>
              <a:t>Software Ecosystem</a:t>
            </a:r>
            <a:endParaRPr lang="en-US" dirty="0"/>
          </a:p>
        </p:txBody>
      </p:sp>
      <p:pic>
        <p:nvPicPr>
          <p:cNvPr id="5" name="Content Placeholder 4" descr="Screen Shot 2015-02-11 at 6.30.18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7" t="11918" r="23966" b="8635"/>
          <a:stretch/>
        </p:blipFill>
        <p:spPr>
          <a:xfrm>
            <a:off x="2422880" y="1244290"/>
            <a:ext cx="4298240" cy="495416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08F6B6-C978-437F-A6FE-80D32DFF9655}" type="datetime1">
              <a:rPr lang="en-US" smtClean="0"/>
              <a:t>7/27/15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191000" y="6172200"/>
            <a:ext cx="495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http://</a:t>
            </a:r>
            <a:r>
              <a:rPr lang="en-US" sz="1600" dirty="0" err="1"/>
              <a:t>www.pathwaycommons.org</a:t>
            </a:r>
            <a:r>
              <a:rPr lang="en-US" sz="1600" dirty="0"/>
              <a:t>/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8935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paxtoolsr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371600"/>
            <a:ext cx="5029200" cy="4953000"/>
          </a:xfrm>
        </p:spPr>
        <p:txBody>
          <a:bodyPr/>
          <a:lstStyle/>
          <a:p>
            <a:r>
              <a:rPr lang="en-US" sz="2000" dirty="0" smtClean="0"/>
              <a:t>Features</a:t>
            </a:r>
            <a:endParaRPr lang="en-US" sz="2000" dirty="0"/>
          </a:p>
          <a:p>
            <a:pPr lvl="1"/>
            <a:r>
              <a:rPr lang="en-US" sz="1600" dirty="0" smtClean="0"/>
              <a:t>Use </a:t>
            </a:r>
            <a:r>
              <a:rPr lang="en-US" sz="1600" dirty="0" err="1" smtClean="0"/>
              <a:t>Paxtools</a:t>
            </a:r>
            <a:r>
              <a:rPr lang="en-US" sz="1600" dirty="0" smtClean="0"/>
              <a:t> features on both local </a:t>
            </a:r>
            <a:r>
              <a:rPr lang="en-US" sz="1600" dirty="0" err="1"/>
              <a:t>BioPAX</a:t>
            </a:r>
            <a:r>
              <a:rPr lang="en-US" sz="1600" dirty="0"/>
              <a:t> files and </a:t>
            </a:r>
            <a:r>
              <a:rPr lang="en-US" sz="1600" dirty="0" smtClean="0"/>
              <a:t>Pathway Commons (PC) data</a:t>
            </a:r>
            <a:endParaRPr lang="en-US" sz="1600" dirty="0"/>
          </a:p>
          <a:p>
            <a:pPr lvl="1"/>
            <a:r>
              <a:rPr lang="en-US" sz="1600" dirty="0" smtClean="0"/>
              <a:t>Extract </a:t>
            </a:r>
            <a:r>
              <a:rPr lang="en-US" sz="1600" dirty="0" err="1" smtClean="0"/>
              <a:t>subnetworks</a:t>
            </a:r>
            <a:r>
              <a:rPr lang="en-US" sz="1600" dirty="0" smtClean="0"/>
              <a:t> from aggregated PC data</a:t>
            </a:r>
          </a:p>
          <a:p>
            <a:pPr lvl="1"/>
            <a:r>
              <a:rPr lang="en-US" sz="1600" dirty="0" smtClean="0"/>
              <a:t>Works </a:t>
            </a:r>
            <a:r>
              <a:rPr lang="en-US" sz="1600" dirty="0"/>
              <a:t>primarily with expanded binary interactions; simplified from </a:t>
            </a:r>
            <a:r>
              <a:rPr lang="en-US" sz="1600" dirty="0" err="1"/>
              <a:t>BioPAX</a:t>
            </a:r>
            <a:r>
              <a:rPr lang="en-US" sz="1600" dirty="0"/>
              <a:t> </a:t>
            </a:r>
            <a:r>
              <a:rPr lang="en-US" sz="1600" dirty="0" smtClean="0"/>
              <a:t>representation</a:t>
            </a:r>
            <a:endParaRPr lang="en-US" sz="2000" dirty="0" smtClean="0"/>
          </a:p>
          <a:p>
            <a:r>
              <a:rPr lang="en-US" sz="2000" dirty="0" smtClean="0"/>
              <a:t>Provides R specific tutorials</a:t>
            </a:r>
          </a:p>
          <a:p>
            <a:pPr lvl="1"/>
            <a:r>
              <a:rPr lang="en-US" sz="1600" dirty="0" smtClean="0"/>
              <a:t>Visualization; data overlay</a:t>
            </a:r>
          </a:p>
          <a:p>
            <a:pPr lvl="1"/>
            <a:r>
              <a:rPr lang="en-US" sz="1600" dirty="0" smtClean="0"/>
              <a:t>Gene Set Enrichment Analysis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2B520D3-5ADC-46A5-A0C3-1E0547645BC8}" type="datetime1">
              <a:rPr lang="en-US" smtClean="0"/>
              <a:t>7/27/15</a:t>
            </a:fld>
            <a:endParaRPr lang="en-US"/>
          </a:p>
        </p:txBody>
      </p:sp>
      <p:sp>
        <p:nvSpPr>
          <p:cNvPr id="5" name="AutoShape 2" descr="plot of chunk dataOverlayExample"/>
          <p:cNvSpPr>
            <a:spLocks noChangeAspect="1" noChangeArrowheads="1"/>
          </p:cNvSpPr>
          <p:nvPr/>
        </p:nvSpPr>
        <p:spPr bwMode="auto">
          <a:xfrm>
            <a:off x="176213" y="-1825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9091" name="Picture 3" descr="C:\Users\cannin\Downloads\del_data_overlay_net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1" t="9559" r="-1051" b="11215"/>
          <a:stretch/>
        </p:blipFill>
        <p:spPr bwMode="auto">
          <a:xfrm>
            <a:off x="5029200" y="1682578"/>
            <a:ext cx="4114800" cy="3260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029200" y="4942582"/>
            <a:ext cx="4114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Image from </a:t>
            </a:r>
            <a:r>
              <a:rPr lang="en-US" sz="1600" dirty="0" err="1" smtClean="0"/>
              <a:t>paxtoolsR</a:t>
            </a:r>
            <a:r>
              <a:rPr lang="en-US" sz="1600" dirty="0" smtClean="0"/>
              <a:t> tutorial; a network queried from PC, converted to binary network using </a:t>
            </a:r>
            <a:r>
              <a:rPr lang="en-US" sz="1600" dirty="0" err="1" smtClean="0"/>
              <a:t>Paxtools</a:t>
            </a:r>
            <a:r>
              <a:rPr lang="en-US" sz="1600" dirty="0" smtClean="0"/>
              <a:t>, and </a:t>
            </a:r>
            <a:r>
              <a:rPr lang="en-US" sz="1600" dirty="0" err="1" smtClean="0"/>
              <a:t>overlayed</a:t>
            </a:r>
            <a:r>
              <a:rPr lang="en-US" sz="1600" dirty="0" smtClean="0"/>
              <a:t> with example data 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4191000" y="6172200"/>
            <a:ext cx="495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Luna A, et al. in review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63738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paxtoolsr</a:t>
            </a:r>
            <a:r>
              <a:rPr lang="en-US" dirty="0" smtClean="0"/>
              <a:t>: Development Version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Initial release focused on core </a:t>
            </a:r>
            <a:r>
              <a:rPr lang="en-US" sz="2800" dirty="0" err="1" smtClean="0"/>
              <a:t>Paxtools</a:t>
            </a:r>
            <a:r>
              <a:rPr lang="en-US" sz="2800" dirty="0" smtClean="0"/>
              <a:t>/Pathway Commons functionality</a:t>
            </a:r>
          </a:p>
          <a:p>
            <a:r>
              <a:rPr lang="en-US" sz="2800" dirty="0" smtClean="0"/>
              <a:t>Development branch focuses on: </a:t>
            </a:r>
          </a:p>
          <a:p>
            <a:pPr lvl="1"/>
            <a:r>
              <a:rPr lang="en-US" sz="2400" dirty="0" smtClean="0"/>
              <a:t>Speed improvements using R </a:t>
            </a:r>
            <a:r>
              <a:rPr lang="en-US" sz="2400" dirty="0" err="1" smtClean="0"/>
              <a:t>data.table</a:t>
            </a:r>
            <a:endParaRPr lang="en-US" sz="2400" dirty="0" smtClean="0"/>
          </a:p>
          <a:p>
            <a:pPr lvl="1"/>
            <a:r>
              <a:rPr lang="en-US" sz="2400" dirty="0" smtClean="0"/>
              <a:t>Caching mechanism for downloads </a:t>
            </a:r>
          </a:p>
          <a:p>
            <a:pPr lvl="1"/>
            <a:r>
              <a:rPr lang="en-US" sz="2400" dirty="0" smtClean="0"/>
              <a:t>Better parsing of data into R objects </a:t>
            </a:r>
          </a:p>
          <a:p>
            <a:pPr lvl="1"/>
            <a:r>
              <a:rPr lang="en-US" sz="2400" dirty="0"/>
              <a:t>Better integration with existing </a:t>
            </a:r>
            <a:r>
              <a:rPr lang="en-US" sz="2400" dirty="0" smtClean="0"/>
              <a:t>R pathway analysis tools</a:t>
            </a:r>
          </a:p>
          <a:p>
            <a:pPr lvl="2"/>
            <a:r>
              <a:rPr lang="en-US" sz="2000" dirty="0" err="1" smtClean="0"/>
              <a:t>igraph</a:t>
            </a:r>
            <a:r>
              <a:rPr lang="en-US" sz="2000" dirty="0" smtClean="0"/>
              <a:t> (general network analysis)</a:t>
            </a:r>
          </a:p>
          <a:p>
            <a:pPr lvl="2"/>
            <a:r>
              <a:rPr lang="en-US" sz="2000" dirty="0" smtClean="0"/>
              <a:t>Analysis packages (e.g. SPIA for topological gene set enrichment)</a:t>
            </a:r>
          </a:p>
          <a:p>
            <a:pPr lvl="2"/>
            <a:r>
              <a:rPr lang="en-US" sz="2000" dirty="0" err="1" smtClean="0"/>
              <a:t>NetboxR</a:t>
            </a:r>
            <a:endParaRPr lang="en-US" sz="28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7F3172B-3621-44DC-8A34-F740EDE6917F}" type="datetime1">
              <a:rPr lang="en-US" smtClean="0"/>
              <a:t>7/27/15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85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Novel Data Acquisition Through the DARPA Big Mechanism Project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1DD4A03-2ACC-45B7-8B3B-018D5F6C533E}" type="datetime1">
              <a:rPr lang="en-US" smtClean="0"/>
              <a:t>7/27/15</a:t>
            </a:fld>
            <a:endParaRPr lang="en-US"/>
          </a:p>
        </p:txBody>
      </p:sp>
      <p:pic>
        <p:nvPicPr>
          <p:cNvPr id="7" name="Content Placeholder 6" descr="big_mech_pipeline_detailed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0" t="8822" r="356"/>
          <a:stretch/>
        </p:blipFill>
        <p:spPr>
          <a:xfrm>
            <a:off x="980240" y="1259994"/>
            <a:ext cx="7183521" cy="5064606"/>
          </a:xfrm>
        </p:spPr>
      </p:pic>
      <p:sp>
        <p:nvSpPr>
          <p:cNvPr id="6" name="TextBox 5"/>
          <p:cNvSpPr txBox="1"/>
          <p:nvPr/>
        </p:nvSpPr>
        <p:spPr>
          <a:xfrm>
            <a:off x="0" y="6172200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http://</a:t>
            </a:r>
            <a:r>
              <a:rPr lang="en-US" sz="1600" dirty="0" err="1"/>
              <a:t>www.darpa.mil</a:t>
            </a:r>
            <a:r>
              <a:rPr lang="en-US" sz="1600" dirty="0"/>
              <a:t>/our-research</a:t>
            </a:r>
          </a:p>
        </p:txBody>
      </p:sp>
    </p:spTree>
    <p:extLst>
      <p:ext uri="{BB962C8B-B14F-4D97-AF65-F5344CB8AC3E}">
        <p14:creationId xmlns:p14="http://schemas.microsoft.com/office/powerpoint/2010/main" val="453960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Factoid: Expanding Pathway Commons During Manuscript Submission Process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1DD4A03-2ACC-45B7-8B3B-018D5F6C533E}" type="datetime1">
              <a:rPr lang="en-US" smtClean="0"/>
              <a:t>7/27/15</a:t>
            </a:fld>
            <a:endParaRPr lang="en-US"/>
          </a:p>
        </p:txBody>
      </p:sp>
      <p:pic>
        <p:nvPicPr>
          <p:cNvPr id="5" name="Shape 152"/>
          <p:cNvPicPr preferRelativeResize="0">
            <a:picLocks noGrp="1"/>
          </p:cNvPicPr>
          <p:nvPr>
            <p:ph idx="1"/>
          </p:nvPr>
        </p:nvPicPr>
        <p:blipFill rotWithShape="1">
          <a:blip r:embed="rId2">
            <a:alphaModFix/>
          </a:blip>
          <a:srcRect l="-64363" r="-64363"/>
          <a:stretch/>
        </p:blipFill>
        <p:spPr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1348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 smtClean="0"/>
              <a:t>Cytoscape.js</a:t>
            </a:r>
            <a:r>
              <a:rPr lang="en-US" sz="3200" dirty="0"/>
              <a:t>: A </a:t>
            </a:r>
            <a:r>
              <a:rPr lang="en-US" sz="3200" dirty="0" err="1"/>
              <a:t>Javascript</a:t>
            </a:r>
            <a:r>
              <a:rPr lang="en-US" sz="3200" dirty="0"/>
              <a:t> library for analysis and visualization of networks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1800" dirty="0" smtClean="0"/>
              <a:t>Can handle large networks</a:t>
            </a:r>
          </a:p>
          <a:p>
            <a:r>
              <a:rPr lang="en-US" sz="1800" dirty="0" smtClean="0"/>
              <a:t>Provides analysis algorithms</a:t>
            </a:r>
          </a:p>
          <a:p>
            <a:r>
              <a:rPr lang="en-US" sz="1800" dirty="0" smtClean="0"/>
              <a:t>Provides various layouts</a:t>
            </a:r>
          </a:p>
          <a:p>
            <a:r>
              <a:rPr lang="en-US" sz="1800" dirty="0"/>
              <a:t>C</a:t>
            </a:r>
            <a:r>
              <a:rPr lang="en-US" sz="1800" dirty="0" smtClean="0"/>
              <a:t>ustomizable features </a:t>
            </a:r>
          </a:p>
          <a:p>
            <a:pPr lvl="1"/>
            <a:r>
              <a:rPr lang="en-US" sz="1600" dirty="0" smtClean="0"/>
              <a:t>Colors</a:t>
            </a:r>
          </a:p>
          <a:p>
            <a:pPr lvl="1"/>
            <a:r>
              <a:rPr lang="en-US" sz="1600" dirty="0" smtClean="0"/>
              <a:t>Tooltips</a:t>
            </a:r>
          </a:p>
          <a:p>
            <a:pPr lvl="1"/>
            <a:r>
              <a:rPr lang="en-US" sz="1600" dirty="0" err="1" smtClean="0"/>
              <a:t>Linkouts</a:t>
            </a:r>
            <a:endParaRPr lang="en-US" sz="1600" dirty="0" smtClean="0"/>
          </a:p>
          <a:p>
            <a:pPr lvl="1"/>
            <a:r>
              <a:rPr lang="en-US" sz="1600" dirty="0" smtClean="0"/>
              <a:t>Node images</a:t>
            </a:r>
          </a:p>
          <a:p>
            <a:pPr lvl="1"/>
            <a:r>
              <a:rPr lang="en-US" sz="1600" dirty="0" smtClean="0"/>
              <a:t>Compound nodes</a:t>
            </a:r>
          </a:p>
          <a:p>
            <a:pPr lvl="1"/>
            <a:r>
              <a:rPr lang="en-US" sz="1600" dirty="0" smtClean="0"/>
              <a:t>…</a:t>
            </a:r>
          </a:p>
          <a:p>
            <a:r>
              <a:rPr lang="en-US" sz="2000" dirty="0" smtClean="0"/>
              <a:t>Basis for other projects</a:t>
            </a:r>
          </a:p>
          <a:p>
            <a:pPr lvl="1"/>
            <a:r>
              <a:rPr lang="en-US" sz="1600" dirty="0" err="1" smtClean="0"/>
              <a:t>PCViz</a:t>
            </a:r>
            <a:endParaRPr lang="en-US" sz="1600" dirty="0" smtClean="0"/>
          </a:p>
          <a:p>
            <a:pPr lvl="1"/>
            <a:r>
              <a:rPr lang="en-US" sz="1600" dirty="0" err="1" smtClean="0"/>
              <a:t>SBGNViz</a:t>
            </a:r>
            <a:endParaRPr lang="en-US" sz="1600" dirty="0" smtClean="0"/>
          </a:p>
          <a:p>
            <a:r>
              <a:rPr lang="en-US" sz="2000" dirty="0" smtClean="0"/>
              <a:t>Embed in R: https</a:t>
            </a:r>
            <a:r>
              <a:rPr lang="en-US" sz="2000" dirty="0"/>
              <a:t>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cytoscape</a:t>
            </a:r>
            <a:r>
              <a:rPr lang="en-US" sz="2000" dirty="0"/>
              <a:t>/r-</a:t>
            </a:r>
            <a:r>
              <a:rPr lang="en-US" sz="2000" dirty="0" err="1"/>
              <a:t>cytoscape.js</a:t>
            </a:r>
            <a:endParaRPr lang="en-US" sz="2000" dirty="0" smtClean="0"/>
          </a:p>
          <a:p>
            <a:pPr marL="457200" lvl="1" indent="0">
              <a:buNone/>
            </a:pPr>
            <a:endParaRPr lang="en-US" sz="1600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7F3172B-3621-44DC-8A34-F740EDE6917F}" type="datetime1">
              <a:rPr lang="en-US" smtClean="0"/>
              <a:t>7/27/15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172200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http</a:t>
            </a:r>
            <a:r>
              <a:rPr lang="en-US" sz="1600" dirty="0"/>
              <a:t>://</a:t>
            </a:r>
            <a:r>
              <a:rPr lang="en-US" sz="1600" dirty="0" err="1"/>
              <a:t>js.cytoscape.org</a:t>
            </a:r>
            <a:r>
              <a:rPr lang="en-US" sz="1600" dirty="0" smtClean="0"/>
              <a:t>/</a:t>
            </a:r>
            <a:endParaRPr lang="en-US" sz="1600" dirty="0"/>
          </a:p>
        </p:txBody>
      </p:sp>
      <p:pic>
        <p:nvPicPr>
          <p:cNvPr id="8" name="Content Placeholder 7" descr="Screen Shot 2015-07-27 at 11.08.45 AM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87" t="14448" r="19437" b="10858"/>
          <a:stretch/>
        </p:blipFill>
        <p:spPr>
          <a:xfrm>
            <a:off x="4648199" y="1775292"/>
            <a:ext cx="4360841" cy="4092108"/>
          </a:xfrm>
        </p:spPr>
      </p:pic>
    </p:spTree>
    <p:extLst>
      <p:ext uri="{BB962C8B-B14F-4D97-AF65-F5344CB8AC3E}">
        <p14:creationId xmlns:p14="http://schemas.microsoft.com/office/powerpoint/2010/main" val="2664639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 smtClean="0"/>
              <a:t>PCViz</a:t>
            </a:r>
            <a:r>
              <a:rPr lang="en-US" sz="3200" dirty="0" smtClean="0"/>
              <a:t>: </a:t>
            </a:r>
            <a:r>
              <a:rPr lang="en-US" sz="3200" dirty="0"/>
              <a:t>Pathway Commons Network Visualizer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 smtClean="0"/>
              <a:t>A SIF network visualizer</a:t>
            </a:r>
          </a:p>
          <a:p>
            <a:pPr lvl="1"/>
            <a:r>
              <a:rPr lang="en-US" sz="2000" dirty="0" smtClean="0"/>
              <a:t>Will provide a detailed interaction view</a:t>
            </a:r>
          </a:p>
          <a:p>
            <a:r>
              <a:rPr lang="en-US" sz="2400" dirty="0" smtClean="0"/>
              <a:t>Allows filtering interactions based on a gene co-citation filter </a:t>
            </a:r>
          </a:p>
          <a:p>
            <a:r>
              <a:rPr lang="en-US" sz="2400" dirty="0" smtClean="0"/>
              <a:t>Allows cancer data overlay using </a:t>
            </a:r>
            <a:r>
              <a:rPr lang="en-US" sz="2400" dirty="0" err="1" smtClean="0"/>
              <a:t>cbioportal.org</a:t>
            </a:r>
            <a:endParaRPr lang="en-US" sz="2400" dirty="0" smtClean="0"/>
          </a:p>
          <a:p>
            <a:r>
              <a:rPr lang="en-US" sz="2400" dirty="0" smtClean="0"/>
              <a:t>Usable as an embeddable widget</a:t>
            </a:r>
          </a:p>
        </p:txBody>
      </p:sp>
      <p:pic>
        <p:nvPicPr>
          <p:cNvPr id="6" name="Content Placeholder 5" descr="Screen Shot 2015-07-24 at 1.44.34 PM.pn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3" t="11175" r="21897" b="15528"/>
          <a:stretch/>
        </p:blipFill>
        <p:spPr>
          <a:xfrm>
            <a:off x="4548935" y="1981200"/>
            <a:ext cx="4548529" cy="3733800"/>
          </a:xfr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7F3172B-3621-44DC-8A34-F740EDE6917F}" type="datetime1">
              <a:rPr lang="en-US" smtClean="0"/>
              <a:t>7/27/15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172200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http://</a:t>
            </a:r>
            <a:r>
              <a:rPr lang="en-US" sz="1600" dirty="0" err="1"/>
              <a:t>www.pathwaycommons.org</a:t>
            </a:r>
            <a:r>
              <a:rPr lang="en-US" sz="1600" dirty="0"/>
              <a:t>/</a:t>
            </a:r>
            <a:r>
              <a:rPr lang="en-US" sz="1600" dirty="0" err="1"/>
              <a:t>pcviz</a:t>
            </a:r>
            <a:r>
              <a:rPr lang="en-US" sz="1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90979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Detailed Views of Interactions</a:t>
            </a:r>
            <a:endParaRPr lang="en-US" dirty="0"/>
          </a:p>
        </p:txBody>
      </p:sp>
      <p:pic>
        <p:nvPicPr>
          <p:cNvPr id="5" name="Content Placeholder 4" descr="Screen Shot 2015-02-11 at 10.55.34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08" t="11918" r="12141" b="15732"/>
          <a:stretch/>
        </p:blipFill>
        <p:spPr>
          <a:xfrm>
            <a:off x="782435" y="1304126"/>
            <a:ext cx="7682961" cy="521017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08F6B6-C978-437F-A6FE-80D32DFF9655}" type="datetime1">
              <a:rPr lang="en-US" smtClean="0"/>
              <a:t>7/27/15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933723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Helvetica"/>
        <a:ea typeface="Osaka"/>
        <a:cs typeface="Osaka"/>
      </a:majorFont>
      <a:minorFont>
        <a:latin typeface="Helvetica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30588</TotalTime>
  <Words>566</Words>
  <Application>Microsoft Macintosh PowerPoint</Application>
  <PresentationFormat>On-screen Show (4:3)</PresentationFormat>
  <Paragraphs>116</Paragraphs>
  <Slides>18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Blank Presentation</vt:lpstr>
      <vt:lpstr>BioPAX/Pathway Commons Software Ecosystem</vt:lpstr>
      <vt:lpstr>BioPAX/Pathway Commons  Software Ecosystem</vt:lpstr>
      <vt:lpstr>paxtoolsr</vt:lpstr>
      <vt:lpstr>paxtoolsr: Development Version</vt:lpstr>
      <vt:lpstr>Novel Data Acquisition Through the DARPA Big Mechanism Project</vt:lpstr>
      <vt:lpstr>Factoid: Expanding Pathway Commons During Manuscript Submission Process </vt:lpstr>
      <vt:lpstr>Cytoscape.js: A Javascript library for analysis and visualization of networks </vt:lpstr>
      <vt:lpstr>PCViz: Pathway Commons Network Visualizer</vt:lpstr>
      <vt:lpstr>Detailed Views of Interactions</vt:lpstr>
      <vt:lpstr>Systems Biology Graphical Notation (SBGN) and SBGNViz.js</vt:lpstr>
      <vt:lpstr>EnzymePortal Mockup</vt:lpstr>
      <vt:lpstr>UniProt Mockup</vt:lpstr>
      <vt:lpstr>NetBox: Identification of Genes and Functional Modules Involved in Disease Processes and Progression </vt:lpstr>
      <vt:lpstr>Perturbation Biology: Analyzing Drug Response Using De Novo Network Re-constructions Augmented with Prior Knowledge </vt:lpstr>
      <vt:lpstr>Identifying Interactions in Agreement with Experimental Data</vt:lpstr>
      <vt:lpstr>Mutually Exclusive Alterations in Pathways for Particular Cancers</vt:lpstr>
      <vt:lpstr>Acknowledgements</vt:lpstr>
      <vt:lpstr>PowerPoint Presentation</vt:lpstr>
    </vt:vector>
  </TitlesOfParts>
  <Company>NCI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for Formalized Molecular Interaction Maps (MIM)</dc:title>
  <dc:creator>NCI NIH</dc:creator>
  <cp:lastModifiedBy>Luna, Augustin/Sloan-Kettering Institute</cp:lastModifiedBy>
  <cp:revision>1519</cp:revision>
  <cp:lastPrinted>2009-11-04T16:25:52Z</cp:lastPrinted>
  <dcterms:created xsi:type="dcterms:W3CDTF">2012-08-30T15:57:14Z</dcterms:created>
  <dcterms:modified xsi:type="dcterms:W3CDTF">2015-07-27T12:28:02Z</dcterms:modified>
</cp:coreProperties>
</file>

<file path=docProps/thumbnail.jpeg>
</file>